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9" r:id="rId4"/>
    <p:sldId id="266" r:id="rId5"/>
    <p:sldId id="262" r:id="rId6"/>
    <p:sldId id="260" r:id="rId7"/>
    <p:sldId id="265" r:id="rId8"/>
    <p:sldId id="263" r:id="rId9"/>
    <p:sldId id="264" r:id="rId10"/>
    <p:sldId id="258" r:id="rId11"/>
    <p:sldId id="284" r:id="rId12"/>
    <p:sldId id="285" r:id="rId13"/>
    <p:sldId id="286" r:id="rId14"/>
    <p:sldId id="261" r:id="rId15"/>
    <p:sldId id="267" r:id="rId16"/>
    <p:sldId id="268" r:id="rId17"/>
    <p:sldId id="294" r:id="rId18"/>
    <p:sldId id="295" r:id="rId19"/>
    <p:sldId id="298" r:id="rId20"/>
    <p:sldId id="304" r:id="rId21"/>
    <p:sldId id="300" r:id="rId22"/>
    <p:sldId id="299" r:id="rId23"/>
    <p:sldId id="281" r:id="rId24"/>
    <p:sldId id="287" r:id="rId25"/>
    <p:sldId id="288" r:id="rId26"/>
    <p:sldId id="302" r:id="rId27"/>
    <p:sldId id="301" r:id="rId28"/>
    <p:sldId id="290" r:id="rId29"/>
    <p:sldId id="293" r:id="rId30"/>
    <p:sldId id="291" r:id="rId31"/>
    <p:sldId id="292" r:id="rId32"/>
    <p:sldId id="303" r:id="rId33"/>
    <p:sldId id="282" r:id="rId34"/>
    <p:sldId id="283" r:id="rId35"/>
    <p:sldId id="296" r:id="rId36"/>
    <p:sldId id="269" r:id="rId37"/>
    <p:sldId id="270" r:id="rId38"/>
    <p:sldId id="271" r:id="rId39"/>
    <p:sldId id="280" r:id="rId40"/>
    <p:sldId id="297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305" r:id="rId49"/>
    <p:sldId id="306" r:id="rId50"/>
    <p:sldId id="308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9" autoAdjust="0"/>
    <p:restoredTop sz="94671" autoAdjust="0"/>
  </p:normalViewPr>
  <p:slideViewPr>
    <p:cSldViewPr>
      <p:cViewPr varScale="1">
        <p:scale>
          <a:sx n="70" d="100"/>
          <a:sy n="70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DAE49-BD24-4457-AAF2-FCDAF5AB8F58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813DF-8C77-497A-85A5-8368DF7663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8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813DF-8C77-497A-85A5-8368DF76633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0FBA-D5F6-40A8-8FA4-A753ECD742B9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5513-D021-4FF5-8596-E5B9B7B13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Miniature Painting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Its forms, Method and Materials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1676400" y="1828800"/>
            <a:ext cx="731520" cy="1216152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Miniature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Sayyah</a:t>
            </a:r>
            <a:r>
              <a:rPr lang="en-US" b="1" dirty="0" smtClean="0"/>
              <a:t> </a:t>
            </a:r>
            <a:r>
              <a:rPr lang="en-US" b="1" dirty="0" err="1" smtClean="0"/>
              <a:t>Qalam</a:t>
            </a:r>
            <a:r>
              <a:rPr lang="en-US" b="1" dirty="0" smtClean="0"/>
              <a:t> (Monochrome)</a:t>
            </a:r>
          </a:p>
          <a:p>
            <a:pPr>
              <a:buNone/>
            </a:pPr>
            <a:r>
              <a:rPr lang="en-US" dirty="0" smtClean="0"/>
              <a:t>Painted with the value and intensity of same single color.</a:t>
            </a:r>
          </a:p>
          <a:p>
            <a:r>
              <a:rPr lang="en-US" b="1" dirty="0" err="1" smtClean="0"/>
              <a:t>Neem</a:t>
            </a:r>
            <a:r>
              <a:rPr lang="en-US" b="1" dirty="0" smtClean="0"/>
              <a:t> Rang ( with less colors)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err="1" smtClean="0"/>
              <a:t>Gudh</a:t>
            </a:r>
            <a:r>
              <a:rPr lang="en-US" b="1" dirty="0" smtClean="0"/>
              <a:t> Rang (Colorful)</a:t>
            </a:r>
          </a:p>
          <a:p>
            <a:pPr>
              <a:buNone/>
            </a:pPr>
            <a:r>
              <a:rPr lang="en-US" dirty="0" smtClean="0"/>
              <a:t>Painted with the contrast and combination of different colors.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Sayyah</a:t>
            </a:r>
            <a:r>
              <a:rPr lang="en-US" b="1" dirty="0" smtClean="0"/>
              <a:t> Qalam (Monochrome)</a:t>
            </a:r>
            <a:br>
              <a:rPr lang="en-US" b="1" dirty="0" smtClean="0"/>
            </a:br>
            <a:r>
              <a:rPr lang="en-US" b="1" dirty="0" smtClean="0"/>
              <a:t>Miniature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62" y="1646237"/>
            <a:ext cx="4521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2. </a:t>
            </a:r>
            <a:r>
              <a:rPr lang="en-US" b="1" dirty="0" err="1" smtClean="0"/>
              <a:t>Neem</a:t>
            </a:r>
            <a:r>
              <a:rPr lang="en-US" b="1" dirty="0" smtClean="0"/>
              <a:t> Rang ( with less colors)</a:t>
            </a:r>
            <a:br>
              <a:rPr lang="en-US" b="1" dirty="0" smtClean="0"/>
            </a:br>
            <a:r>
              <a:rPr lang="en-US" b="1" dirty="0" smtClean="0"/>
              <a:t>Miniature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09" y="1600200"/>
            <a:ext cx="308238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3. </a:t>
            </a:r>
            <a:r>
              <a:rPr lang="en-US" b="1" dirty="0" err="1" smtClean="0"/>
              <a:t>Gudh</a:t>
            </a:r>
            <a:r>
              <a:rPr lang="en-US" b="1" dirty="0" smtClean="0"/>
              <a:t> Rang (Colorful)</a:t>
            </a:r>
            <a:br>
              <a:rPr lang="en-US" b="1" dirty="0" smtClean="0"/>
            </a:br>
            <a:r>
              <a:rPr lang="en-US" b="1" dirty="0" smtClean="0"/>
              <a:t>Miniature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858000" cy="51769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81" y="72788"/>
            <a:ext cx="8229600" cy="1143000"/>
          </a:xfrm>
        </p:spPr>
        <p:txBody>
          <a:bodyPr/>
          <a:lstStyle/>
          <a:p>
            <a:r>
              <a:rPr lang="en-US" dirty="0" smtClean="0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021" y="1030382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Burnishing with </a:t>
            </a:r>
            <a:r>
              <a:rPr lang="en-US" dirty="0" smtClean="0"/>
              <a:t>stone, normally </a:t>
            </a:r>
            <a:r>
              <a:rPr lang="en-US" dirty="0"/>
              <a:t>with </a:t>
            </a:r>
            <a:r>
              <a:rPr lang="en-US" dirty="0" err="1"/>
              <a:t>Aqiq</a:t>
            </a:r>
            <a:r>
              <a:rPr lang="en-US" dirty="0"/>
              <a:t> </a:t>
            </a:r>
            <a:r>
              <a:rPr lang="en-US" dirty="0" smtClean="0"/>
              <a:t>stone or shell.</a:t>
            </a:r>
            <a:endParaRPr lang="en-US" dirty="0"/>
          </a:p>
          <a:p>
            <a:r>
              <a:rPr lang="en-US" dirty="0"/>
              <a:t>Tracing or Drawing</a:t>
            </a:r>
          </a:p>
          <a:p>
            <a:r>
              <a:rPr lang="en-US" dirty="0" smtClean="0"/>
              <a:t>Wash Layer by layer (color or tea wash….)</a:t>
            </a:r>
          </a:p>
          <a:p>
            <a:r>
              <a:rPr lang="en-US" b="1" i="1" dirty="0" err="1" smtClean="0"/>
              <a:t>Tapai</a:t>
            </a:r>
            <a:r>
              <a:rPr lang="en-US" b="1" i="1" dirty="0" smtClean="0"/>
              <a:t> </a:t>
            </a:r>
            <a:r>
              <a:rPr lang="en-US" dirty="0" smtClean="0"/>
              <a:t>(rendering to make the strokes balance)</a:t>
            </a:r>
            <a:endParaRPr lang="en-US" b="1" i="1" dirty="0" smtClean="0"/>
          </a:p>
          <a:p>
            <a:r>
              <a:rPr lang="en-US" b="1" i="1" dirty="0" err="1" smtClean="0"/>
              <a:t>Pardakht</a:t>
            </a:r>
            <a:r>
              <a:rPr lang="en-US" dirty="0" smtClean="0"/>
              <a:t>  (dotted) (rendering for detailing)with Qalm (Traditional Technique) through which we  </a:t>
            </a:r>
          </a:p>
          <a:p>
            <a:pPr marL="0" indent="0">
              <a:buNone/>
            </a:pPr>
            <a:r>
              <a:rPr lang="en-US" dirty="0" smtClean="0"/>
              <a:t>can fill the grains of wasli.</a:t>
            </a:r>
          </a:p>
          <a:p>
            <a:endParaRPr lang="en-US" dirty="0"/>
          </a:p>
        </p:txBody>
      </p:sp>
      <p:pic>
        <p:nvPicPr>
          <p:cNvPr id="1028" name="Picture 4" descr="D:\Department Record\Art &amp; Aesthetics. BFA I\ART &amp; AESTHETICS\Miniature image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8997" y="46482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 smtClean="0"/>
              <a:t>Border Design</a:t>
            </a:r>
          </a:p>
          <a:p>
            <a:r>
              <a:rPr lang="en-US" dirty="0" smtClean="0"/>
              <a:t>Illumination</a:t>
            </a:r>
          </a:p>
          <a:p>
            <a:r>
              <a:rPr lang="en-US" dirty="0" smtClean="0"/>
              <a:t>Use of Silver and Gold Leaf</a:t>
            </a:r>
          </a:p>
          <a:p>
            <a:r>
              <a:rPr lang="en-US" b="1" i="1" dirty="0" err="1" smtClean="0"/>
              <a:t>Jharr</a:t>
            </a:r>
            <a:r>
              <a:rPr lang="en-US" dirty="0" smtClean="0"/>
              <a:t> ( Sprinkle form)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07"/>
            <a:ext cx="8229600" cy="1143000"/>
          </a:xfrm>
        </p:spPr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A very fine line quality, refinement, detail…</a:t>
            </a:r>
          </a:p>
          <a:p>
            <a:r>
              <a:rPr lang="en-US" sz="1800" dirty="0" smtClean="0"/>
              <a:t>A small painting </a:t>
            </a:r>
            <a:r>
              <a:rPr lang="en-US" sz="1800" dirty="0" smtClean="0"/>
              <a:t>gives </a:t>
            </a:r>
            <a:r>
              <a:rPr lang="en-US" sz="1800" dirty="0" smtClean="0"/>
              <a:t>us so much knowledge</a:t>
            </a:r>
          </a:p>
          <a:p>
            <a:r>
              <a:rPr lang="en-US" sz="1800" dirty="0" smtClean="0"/>
              <a:t>It is 2-Dimensional Painting</a:t>
            </a:r>
          </a:p>
          <a:p>
            <a:r>
              <a:rPr lang="en-US" sz="1800" dirty="0" smtClean="0"/>
              <a:t>Two view perspective is used at a time (illustrative)</a:t>
            </a:r>
          </a:p>
          <a:p>
            <a:r>
              <a:rPr lang="en-US" sz="1800" dirty="0" smtClean="0"/>
              <a:t>Rich and Bright colors</a:t>
            </a:r>
          </a:p>
          <a:p>
            <a:r>
              <a:rPr lang="en-US" sz="1800" dirty="0" smtClean="0"/>
              <a:t>Figures are painted according to their Social status</a:t>
            </a:r>
          </a:p>
          <a:p>
            <a:r>
              <a:rPr lang="en-US" sz="1800" dirty="0" smtClean="0"/>
              <a:t>Idealized landscape</a:t>
            </a:r>
          </a:p>
          <a:p>
            <a:r>
              <a:rPr lang="en-US" sz="1800" dirty="0" smtClean="0"/>
              <a:t>Decorative borders ( </a:t>
            </a:r>
            <a:r>
              <a:rPr lang="en-US" sz="1800" dirty="0" err="1" smtClean="0"/>
              <a:t>Hashiyah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Lines between painting and border (</a:t>
            </a:r>
            <a:r>
              <a:rPr lang="en-US" sz="1800" dirty="0" err="1" smtClean="0"/>
              <a:t>jidwal</a:t>
            </a:r>
            <a:r>
              <a:rPr lang="en-US" sz="1800" dirty="0" smtClean="0"/>
              <a:t>/</a:t>
            </a:r>
            <a:r>
              <a:rPr lang="en-US" sz="1800" dirty="0" err="1" smtClean="0"/>
              <a:t>jadool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Arabesque Designs (Scrolls wine floral, Geometric and calligraphic designs)</a:t>
            </a:r>
          </a:p>
          <a:p>
            <a:r>
              <a:rPr lang="en-US" sz="1800" dirty="0" smtClean="0"/>
              <a:t>Script used to be the part of a painting either in border and sometimes in the painting.</a:t>
            </a:r>
          </a:p>
          <a:p>
            <a:r>
              <a:rPr lang="en-US" sz="1800" dirty="0" smtClean="0"/>
              <a:t>Subject matter is mostly historical, poetic, war scenes, </a:t>
            </a:r>
            <a:r>
              <a:rPr lang="en-US" sz="1800" dirty="0" err="1" smtClean="0"/>
              <a:t>Hammam</a:t>
            </a:r>
            <a:r>
              <a:rPr lang="en-US" sz="1800" dirty="0" smtClean="0"/>
              <a:t> Scenes and court scenes.</a:t>
            </a:r>
          </a:p>
          <a:p>
            <a:r>
              <a:rPr lang="en-US" sz="1800" dirty="0" smtClean="0"/>
              <a:t>Miniature paintings were never done by single artist, but by the team of artists working in the </a:t>
            </a:r>
            <a:r>
              <a:rPr lang="en-US" sz="1800" dirty="0" smtClean="0"/>
              <a:t>workshop/atelier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Faces (Portraits) used to be paint in Side view and bodies in semi front and front view</a:t>
            </a:r>
            <a:r>
              <a:rPr lang="en-US" sz="1800" dirty="0" smtClean="0"/>
              <a:t>.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 perspective (illustrative)</a:t>
            </a:r>
            <a:endParaRPr lang="en-US" dirty="0"/>
          </a:p>
        </p:txBody>
      </p:sp>
      <p:pic>
        <p:nvPicPr>
          <p:cNvPr id="2050" name="Picture 2" descr="E:\M.S\Islamic Art\Mongols\A 14th-century Persian depiction of the February 1258 sack of Baghd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143625" cy="4088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 Colors</a:t>
            </a:r>
            <a:endParaRPr lang="en-US" dirty="0"/>
          </a:p>
        </p:txBody>
      </p:sp>
      <p:pic>
        <p:nvPicPr>
          <p:cNvPr id="3074" name="Picture 2" descr="E:\M.S\Islamic Art\Safvids\Behram Gur in green pavillion, Tebraiz, 1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655" y="1219200"/>
            <a:ext cx="3290690" cy="5093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 Perspective</a:t>
            </a:r>
            <a:endParaRPr lang="en-US" dirty="0"/>
          </a:p>
        </p:txBody>
      </p:sp>
      <p:pic>
        <p:nvPicPr>
          <p:cNvPr id="6" name="Content Placeholder 5" descr="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143000"/>
            <a:ext cx="2971800" cy="5015986"/>
          </a:xfrm>
        </p:spPr>
      </p:pic>
      <p:pic>
        <p:nvPicPr>
          <p:cNvPr id="7" name="Picture 6" descr="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209828"/>
            <a:ext cx="3429000" cy="493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Miniature Painting?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small painting minute detailed work done in a traditional technique.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An illuminated Manuscript.</a:t>
            </a:r>
          </a:p>
          <a:p>
            <a:endParaRPr lang="en-US" dirty="0" smtClean="0"/>
          </a:p>
          <a:p>
            <a:r>
              <a:rPr lang="en-US" dirty="0" smtClean="0"/>
              <a:t>Contemporary artists are also working on a large scale but the technique, method and procedure are still same.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CAXBZWV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447800"/>
            <a:ext cx="3276600" cy="4471194"/>
          </a:xfr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914400"/>
            <a:ext cx="2971800" cy="5015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Arabesque </a:t>
            </a:r>
            <a:r>
              <a:rPr lang="en-US" dirty="0" smtClean="0"/>
              <a:t>Designs</a:t>
            </a:r>
            <a:br>
              <a:rPr lang="en-US" dirty="0" smtClean="0"/>
            </a:br>
            <a:r>
              <a:rPr lang="en-US" dirty="0" smtClean="0"/>
              <a:t>Illumination</a:t>
            </a:r>
            <a:endParaRPr lang="en-US" dirty="0"/>
          </a:p>
        </p:txBody>
      </p:sp>
      <p:pic>
        <p:nvPicPr>
          <p:cNvPr id="4" name="Content Placeholder 3" descr="Desi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7481" y="1905000"/>
            <a:ext cx="3729037" cy="37792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Decorative borders </a:t>
            </a:r>
            <a:r>
              <a:rPr lang="en-US" dirty="0" smtClean="0"/>
              <a:t>(</a:t>
            </a:r>
            <a:r>
              <a:rPr lang="en-US" dirty="0" err="1" smtClean="0"/>
              <a:t>Hashiyah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Bord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90600"/>
            <a:ext cx="2828925" cy="4555049"/>
          </a:xfrm>
        </p:spPr>
      </p:pic>
      <p:pic>
        <p:nvPicPr>
          <p:cNvPr id="5" name="Picture 4" descr="imagesCAIBGJ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990600"/>
            <a:ext cx="3038475" cy="458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For recording history</a:t>
            </a:r>
          </a:p>
          <a:p>
            <a:r>
              <a:rPr lang="en-US" dirty="0" smtClean="0"/>
              <a:t>Illustration of Poetry</a:t>
            </a:r>
          </a:p>
          <a:p>
            <a:r>
              <a:rPr lang="en-US" dirty="0" smtClean="0"/>
              <a:t>Court Scenes</a:t>
            </a:r>
          </a:p>
          <a:p>
            <a:r>
              <a:rPr lang="en-US" dirty="0" smtClean="0"/>
              <a:t>Portraiture</a:t>
            </a:r>
          </a:p>
          <a:p>
            <a:r>
              <a:rPr lang="en-US" dirty="0" smtClean="0"/>
              <a:t>Flora and fauna ( Plants and Animals)</a:t>
            </a:r>
          </a:p>
          <a:p>
            <a:r>
              <a:rPr lang="en-US" dirty="0" smtClean="0"/>
              <a:t>Idealized Landscapes</a:t>
            </a:r>
          </a:p>
          <a:p>
            <a:r>
              <a:rPr lang="en-US" dirty="0" smtClean="0"/>
              <a:t>Calligraphy/ Script</a:t>
            </a:r>
          </a:p>
          <a:p>
            <a:r>
              <a:rPr lang="en-US" dirty="0" err="1" smtClean="0"/>
              <a:t>Hammam</a:t>
            </a:r>
            <a:r>
              <a:rPr lang="en-US" dirty="0" smtClean="0"/>
              <a:t> Scenes</a:t>
            </a:r>
          </a:p>
          <a:p>
            <a:r>
              <a:rPr lang="en-US" dirty="0" smtClean="0"/>
              <a:t>War Scenes</a:t>
            </a:r>
          </a:p>
          <a:p>
            <a:r>
              <a:rPr lang="en-US" smtClean="0"/>
              <a:t>Religious scenes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Court Scene in Persian &amp; Mughal Miniatures</a:t>
            </a:r>
            <a:endParaRPr lang="en-US" dirty="0"/>
          </a:p>
        </p:txBody>
      </p:sp>
      <p:pic>
        <p:nvPicPr>
          <p:cNvPr id="6146" name="Picture 2" descr="D:\Department Record\Art &amp; Aesthetics. BFA I\ART &amp; AESTHETICS\Painting Images\Court scene minia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3176587" cy="4586516"/>
          </a:xfrm>
          <a:prstGeom prst="rect">
            <a:avLst/>
          </a:prstGeom>
          <a:noFill/>
        </p:spPr>
      </p:pic>
      <p:pic>
        <p:nvPicPr>
          <p:cNvPr id="5122" name="Picture 2" descr="D:\Department Record\Art &amp; Aesthetics. BFA I\ART &amp; AESTHETICS\Miniature images\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2990850" cy="5207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Portraiture: Side view and bodies in semi front </a:t>
            </a:r>
            <a:endParaRPr lang="en-US" dirty="0"/>
          </a:p>
        </p:txBody>
      </p:sp>
      <p:pic>
        <p:nvPicPr>
          <p:cNvPr id="7172" name="Picture 4" descr="D:\Department Record\Art &amp; Aesthetics. BFA I\ART &amp; AESTHETICS\Painting Images\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14600"/>
            <a:ext cx="2895600" cy="2895600"/>
          </a:xfrm>
          <a:prstGeom prst="rect">
            <a:avLst/>
          </a:prstGeom>
          <a:noFill/>
        </p:spPr>
      </p:pic>
      <p:pic>
        <p:nvPicPr>
          <p:cNvPr id="7175" name="Picture 7" descr="D:\Department Record\Art &amp; Aesthetics. BFA I\ART &amp; AESTHETICS\Painting Images\portrai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514600"/>
            <a:ext cx="289560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Flora &amp; fauna of Mughal Miniatures with Border design</a:t>
            </a:r>
            <a:endParaRPr lang="en-US" dirty="0"/>
          </a:p>
        </p:txBody>
      </p:sp>
      <p:pic>
        <p:nvPicPr>
          <p:cNvPr id="4" name="Content Placeholder 3" descr="faun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645356"/>
            <a:ext cx="3048000" cy="4289777"/>
          </a:xfrm>
        </p:spPr>
      </p:pic>
      <p:pic>
        <p:nvPicPr>
          <p:cNvPr id="5" name="Picture 4" descr="flo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676400"/>
            <a:ext cx="2743200" cy="4417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CAYPTGJ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52281"/>
            <a:ext cx="3276600" cy="4391319"/>
          </a:xfrm>
        </p:spPr>
      </p:pic>
      <p:pic>
        <p:nvPicPr>
          <p:cNvPr id="5" name="Picture 4" descr="D:\Department Record\Art &amp; Aesthetics. BFA I\ART &amp; AESTHETICS\Painting Images\flora &amp; fau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2750"/>
            <a:ext cx="2895600" cy="4367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Calligraphy</a:t>
            </a:r>
            <a:endParaRPr lang="en-US" dirty="0"/>
          </a:p>
        </p:txBody>
      </p:sp>
      <p:pic>
        <p:nvPicPr>
          <p:cNvPr id="9218" name="Picture 2" descr="D:\Department Record\Art &amp; Aesthetics. BFA I\ART &amp; AESTHETICS\Painting Images\Calli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52242"/>
            <a:ext cx="2667000" cy="4201642"/>
          </a:xfrm>
          <a:prstGeom prst="rect">
            <a:avLst/>
          </a:prstGeom>
          <a:noFill/>
        </p:spPr>
      </p:pic>
      <p:pic>
        <p:nvPicPr>
          <p:cNvPr id="9220" name="Picture 4" descr="D:\Department Record\Art &amp; Aesthetics. BFA I\ART &amp; AESTHETICS\Painting Images\Cal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2962275" cy="4467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Hammam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6" name="Picture 2" descr="D:\Department Record\Art &amp; Aesthetics. BFA I\ART &amp; AESTHETICS\Painting Images\Hamm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3419111" cy="4665663"/>
          </a:xfrm>
          <a:prstGeom prst="rect">
            <a:avLst/>
          </a:prstGeom>
          <a:noFill/>
        </p:spPr>
      </p:pic>
      <p:pic>
        <p:nvPicPr>
          <p:cNvPr id="4098" name="Picture 2" descr="D:\Department Record\Art &amp; Aesthetics. BFA I\ART &amp; AESTHETICS\Miniature images\imagesCAUFWMV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526" y="1524000"/>
            <a:ext cx="320722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Wasli</a:t>
            </a:r>
            <a:r>
              <a:rPr lang="en-US" dirty="0" smtClean="0"/>
              <a:t>  (handmade)</a:t>
            </a:r>
          </a:p>
          <a:p>
            <a:r>
              <a:rPr lang="en-US" b="1" i="1" dirty="0" smtClean="0"/>
              <a:t>Qalam</a:t>
            </a:r>
            <a:r>
              <a:rPr lang="en-US" dirty="0" smtClean="0"/>
              <a:t> (Brush) and Liner</a:t>
            </a:r>
          </a:p>
          <a:p>
            <a:r>
              <a:rPr lang="en-US" dirty="0" smtClean="0"/>
              <a:t>Transparent water colors with the use of </a:t>
            </a:r>
            <a:r>
              <a:rPr lang="en-US" b="1" i="1" dirty="0" err="1" smtClean="0"/>
              <a:t>Sufeda</a:t>
            </a:r>
            <a:r>
              <a:rPr lang="en-US" dirty="0" smtClean="0"/>
              <a:t> (White Opaque Color)</a:t>
            </a:r>
          </a:p>
          <a:p>
            <a:r>
              <a:rPr lang="en-US" dirty="0" smtClean="0"/>
              <a:t>Gum Arabic</a:t>
            </a:r>
          </a:p>
          <a:p>
            <a:r>
              <a:rPr lang="en-US" dirty="0" smtClean="0"/>
              <a:t>Sea Shell (as </a:t>
            </a:r>
            <a:r>
              <a:rPr lang="en-US" dirty="0" err="1" smtClean="0"/>
              <a:t>burnisher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Sea Shells ( as Palette)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 Scene</a:t>
            </a:r>
            <a:endParaRPr lang="en-US" dirty="0"/>
          </a:p>
        </p:txBody>
      </p:sp>
      <p:pic>
        <p:nvPicPr>
          <p:cNvPr id="6" name="Content Placeholder 5" descr="imagesCA2E8DD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087502"/>
            <a:ext cx="2895600" cy="4870633"/>
          </a:xfrm>
        </p:spPr>
      </p:pic>
      <p:pic>
        <p:nvPicPr>
          <p:cNvPr id="7" name="Picture 6" descr="imagesCA236G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090374"/>
            <a:ext cx="3124200" cy="4904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 Scene</a:t>
            </a:r>
            <a:endParaRPr lang="en-US" dirty="0"/>
          </a:p>
        </p:txBody>
      </p:sp>
      <p:pic>
        <p:nvPicPr>
          <p:cNvPr id="10242" name="Picture 2" descr="D:\Department Record\Art &amp; Aesthetics. BFA I\ART &amp; AESTHETICS\Painting Images\war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17951"/>
            <a:ext cx="3124200" cy="4694836"/>
          </a:xfrm>
          <a:prstGeom prst="rect">
            <a:avLst/>
          </a:prstGeom>
          <a:noFill/>
        </p:spPr>
      </p:pic>
      <p:pic>
        <p:nvPicPr>
          <p:cNvPr id="10243" name="Picture 3" descr="D:\Department Record\Art &amp; Aesthetics. BFA I\ART &amp; AESTHETICS\Painting Images\war 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54175"/>
            <a:ext cx="2819400" cy="4742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 scene in Persian Miniatures</a:t>
            </a:r>
            <a:endParaRPr lang="en-US" dirty="0"/>
          </a:p>
        </p:txBody>
      </p:sp>
      <p:pic>
        <p:nvPicPr>
          <p:cNvPr id="4" name="Content Placeholder 3" descr="imagesCA650UB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219200"/>
            <a:ext cx="2895600" cy="4705350"/>
          </a:xfrm>
        </p:spPr>
      </p:pic>
      <p:pic>
        <p:nvPicPr>
          <p:cNvPr id="5" name="Picture 4" descr="imagesCAC5MQQ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133600"/>
            <a:ext cx="3505200" cy="352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History by Reign and Regions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Different schools of miniature were established in different eras in Sub continent:</a:t>
            </a:r>
          </a:p>
          <a:p>
            <a:r>
              <a:rPr lang="en-US" dirty="0" smtClean="0"/>
              <a:t>Persian </a:t>
            </a:r>
            <a:r>
              <a:rPr lang="en-US" dirty="0"/>
              <a:t>(</a:t>
            </a:r>
            <a:r>
              <a:rPr lang="en-US" dirty="0" err="1" smtClean="0"/>
              <a:t>Timurid</a:t>
            </a:r>
            <a:r>
              <a:rPr lang="en-US" dirty="0" smtClean="0"/>
              <a:t>, </a:t>
            </a:r>
            <a:r>
              <a:rPr lang="en-US" dirty="0" err="1" smtClean="0"/>
              <a:t>Safavid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Mughals </a:t>
            </a:r>
            <a:r>
              <a:rPr lang="en-US" dirty="0" smtClean="0"/>
              <a:t>(</a:t>
            </a:r>
            <a:r>
              <a:rPr lang="en-US" dirty="0" err="1" smtClean="0"/>
              <a:t>Humayun</a:t>
            </a:r>
            <a:r>
              <a:rPr lang="en-US" dirty="0" smtClean="0"/>
              <a:t>, Akbar</a:t>
            </a:r>
            <a:r>
              <a:rPr lang="en-US" dirty="0" smtClean="0"/>
              <a:t>, Jahangir, Shah Jahan Periods)</a:t>
            </a:r>
          </a:p>
          <a:p>
            <a:r>
              <a:rPr lang="en-US" dirty="0" smtClean="0"/>
              <a:t>India ( Rajput school consisting of </a:t>
            </a:r>
            <a:r>
              <a:rPr lang="en-US" dirty="0" err="1" smtClean="0"/>
              <a:t>Rajasthani</a:t>
            </a:r>
            <a:r>
              <a:rPr lang="en-US" dirty="0" smtClean="0"/>
              <a:t> and Paharai School)</a:t>
            </a:r>
          </a:p>
          <a:p>
            <a:r>
              <a:rPr lang="en-US" dirty="0" smtClean="0"/>
              <a:t>Mughal Emperor Hamayun led the foundation of Mughal miniature Painting in sub continent.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dirty="0" smtClean="0"/>
              <a:t>Miniature Painting were done by group of people. It was a collective team work done by different experts.</a:t>
            </a:r>
          </a:p>
          <a:p>
            <a:r>
              <a:rPr lang="en-US" dirty="0" smtClean="0"/>
              <a:t>Hamayun brought two Persian artists Mir Sayyed Ali and Khawaja Abdul Samad from Persia to Indian Continent.</a:t>
            </a:r>
          </a:p>
          <a:p>
            <a:r>
              <a:rPr lang="en-US" dirty="0" smtClean="0"/>
              <a:t>They developed a school of Mughal Miniature Painting.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Artists were specially employed to promote the art of book illustration or illustrative manuscript.</a:t>
            </a:r>
          </a:p>
          <a:p>
            <a:r>
              <a:rPr lang="en-US" dirty="0" smtClean="0"/>
              <a:t>Under the patronage of Mughal emperors and with the guidance of two senior artists this art form was flourished in an ‘Imperial Library’.</a:t>
            </a:r>
          </a:p>
          <a:p>
            <a:r>
              <a:rPr lang="en-US" dirty="0" smtClean="0"/>
              <a:t>Preparation of ink, colors, Brush, paper, Gold beating, Book binding, covering etc…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Contemporary </a:t>
            </a:r>
            <a:r>
              <a:rPr lang="en-US" dirty="0" err="1" smtClean="0"/>
              <a:t>Minaiture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Kasur</a:t>
            </a:r>
            <a:r>
              <a:rPr lang="en-US" dirty="0" smtClean="0"/>
              <a:t> Iqbal</a:t>
            </a:r>
            <a:endParaRPr lang="en-US" dirty="0"/>
          </a:p>
        </p:txBody>
      </p:sp>
      <p:pic>
        <p:nvPicPr>
          <p:cNvPr id="4" name="Content Placeholder 3" descr="Kausar_Iqbal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72723" y="1600200"/>
            <a:ext cx="27985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Kasur</a:t>
            </a:r>
            <a:r>
              <a:rPr lang="en-US" dirty="0" smtClean="0"/>
              <a:t> Iqbal</a:t>
            </a:r>
            <a:endParaRPr lang="en-US" dirty="0"/>
          </a:p>
        </p:txBody>
      </p:sp>
      <p:pic>
        <p:nvPicPr>
          <p:cNvPr id="4" name="Content Placeholder 3" descr="Kausar_Iqbal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5911" y="1600200"/>
            <a:ext cx="65121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Siyah</a:t>
            </a:r>
            <a:r>
              <a:rPr lang="en-US" dirty="0" smtClean="0"/>
              <a:t> </a:t>
            </a:r>
            <a:r>
              <a:rPr lang="en-US" dirty="0" err="1" smtClean="0"/>
              <a:t>Qalam</a:t>
            </a:r>
            <a:r>
              <a:rPr lang="en-US" dirty="0" smtClean="0"/>
              <a:t> by </a:t>
            </a:r>
            <a:r>
              <a:rPr lang="en-US" dirty="0" err="1" smtClean="0"/>
              <a:t>Kasur</a:t>
            </a:r>
            <a:r>
              <a:rPr lang="en-US" dirty="0" smtClean="0"/>
              <a:t> Iqbal</a:t>
            </a:r>
            <a:endParaRPr lang="en-US" dirty="0"/>
          </a:p>
        </p:txBody>
      </p:sp>
      <p:pic>
        <p:nvPicPr>
          <p:cNvPr id="4" name="Content Placeholder 3" descr="Kausar_Iqbal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9055" y="1600200"/>
            <a:ext cx="32058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1 CENTURY SAUDIA ARABIA, SUFI BUSY IN PRAY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3008" y="990600"/>
            <a:ext cx="3662042" cy="4743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Wasli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White Scholar sheet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Canson</a:t>
            </a:r>
            <a:r>
              <a:rPr lang="en-US" dirty="0" smtClean="0"/>
              <a:t> C A grains Sheet (Without grains)</a:t>
            </a:r>
          </a:p>
          <a:p>
            <a:r>
              <a:rPr lang="en-US" dirty="0" smtClean="0"/>
              <a:t>Use quarter sheet in size</a:t>
            </a:r>
          </a:p>
          <a:p>
            <a:r>
              <a:rPr lang="en-US" dirty="0" smtClean="0"/>
              <a:t>Muslin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Bowl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mber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228600"/>
            <a:ext cx="3657600" cy="62701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220px-Ruba'is_by_Hafiz_-_Nasta'liq_scri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685800"/>
            <a:ext cx="35814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_noble_lady,_Mughal_dynasty,_India._17th_centu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609600"/>
            <a:ext cx="3819055" cy="551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Jahangir_holding_a_globe,_1614-1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800" y="914400"/>
            <a:ext cx="328809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b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143000"/>
            <a:ext cx="3995738" cy="47407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rince_Dara_Shikoh_and_Rana_Dil_Mughal_miniature_pain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219200"/>
            <a:ext cx="4419600" cy="4419600"/>
          </a:xfrm>
        </p:spPr>
      </p:pic>
      <p:sp>
        <p:nvSpPr>
          <p:cNvPr id="5" name="Rectangle 4"/>
          <p:cNvSpPr/>
          <p:nvPr/>
        </p:nvSpPr>
        <p:spPr>
          <a:xfrm>
            <a:off x="1828800" y="457200"/>
            <a:ext cx="512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Rajput school, Kangra School, Paharai School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AINT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914400"/>
            <a:ext cx="5162550" cy="5162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late_9_swami_haidasa_and_TANSEN_from_minature_painting_of_Rajasth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066800"/>
            <a:ext cx="6229350" cy="4983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2066925" cy="4974875"/>
          </a:xfrm>
        </p:spPr>
      </p:pic>
      <p:pic>
        <p:nvPicPr>
          <p:cNvPr id="5" name="Picture 4" descr="Persi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447800"/>
            <a:ext cx="2590800" cy="4081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LIAQA\6miniature painting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5887156" cy="114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of </a:t>
            </a:r>
            <a:r>
              <a:rPr lang="en-US" dirty="0" err="1" smtClean="0"/>
              <a:t>Wasli</a:t>
            </a:r>
            <a:r>
              <a:rPr lang="en-US" dirty="0" smtClean="0"/>
              <a:t>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of all cut white scholar and </a:t>
            </a:r>
            <a:r>
              <a:rPr lang="en-US" dirty="0" err="1" smtClean="0"/>
              <a:t>canson</a:t>
            </a:r>
            <a:r>
              <a:rPr lang="en-US" dirty="0" smtClean="0"/>
              <a:t> sheets in same size.</a:t>
            </a:r>
          </a:p>
          <a:p>
            <a:r>
              <a:rPr lang="en-US" dirty="0" smtClean="0"/>
              <a:t>Wet the drawing board</a:t>
            </a:r>
          </a:p>
          <a:p>
            <a:r>
              <a:rPr lang="en-US" dirty="0" smtClean="0"/>
              <a:t>Place canson sheet</a:t>
            </a:r>
          </a:p>
          <a:p>
            <a:r>
              <a:rPr lang="en-US" dirty="0" smtClean="0"/>
              <a:t>Put the </a:t>
            </a:r>
            <a:r>
              <a:rPr lang="en-US" i="1" dirty="0" err="1" smtClean="0"/>
              <a:t>layee</a:t>
            </a:r>
            <a:r>
              <a:rPr lang="en-US" dirty="0" smtClean="0"/>
              <a:t> on it and rub it smoothly on sheet layer by layer </a:t>
            </a:r>
          </a:p>
          <a:p>
            <a:r>
              <a:rPr lang="en-US" dirty="0" smtClean="0"/>
              <a:t>Place that prepared sheet on other board and tape it from four sides except the corners and let it dry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IAQA\6miniature painting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45" y="0"/>
            <a:ext cx="5131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7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IAQA\6miniature painting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92" y="0"/>
            <a:ext cx="59828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</a:t>
            </a:r>
            <a:r>
              <a:rPr lang="en-US" b="1" i="1" dirty="0" err="1" smtClean="0"/>
              <a:t>Layee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Copper Sulfate (</a:t>
            </a:r>
            <a:r>
              <a:rPr lang="en-US" i="1" dirty="0" err="1" smtClean="0"/>
              <a:t>neela</a:t>
            </a:r>
            <a:r>
              <a:rPr lang="en-US" i="1" dirty="0" smtClean="0"/>
              <a:t> </a:t>
            </a:r>
            <a:r>
              <a:rPr lang="en-US" i="1" dirty="0" err="1" smtClean="0"/>
              <a:t>thotha</a:t>
            </a:r>
            <a:r>
              <a:rPr lang="en-US" dirty="0" smtClean="0"/>
              <a:t>)</a:t>
            </a:r>
          </a:p>
          <a:p>
            <a:r>
              <a:rPr lang="en-US" dirty="0" smtClean="0"/>
              <a:t>Flour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Container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Layee</a:t>
            </a:r>
            <a:r>
              <a:rPr lang="en-US" dirty="0" smtClean="0"/>
              <a:t>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Dilute Copper Sulfate in water</a:t>
            </a:r>
          </a:p>
          <a:p>
            <a:r>
              <a:rPr lang="en-US" dirty="0" smtClean="0"/>
              <a:t>Then dilute flour in water separately</a:t>
            </a:r>
          </a:p>
          <a:p>
            <a:r>
              <a:rPr lang="en-US" dirty="0" smtClean="0"/>
              <a:t>Strain with Muslin</a:t>
            </a:r>
          </a:p>
          <a:p>
            <a:r>
              <a:rPr lang="en-US" dirty="0" smtClean="0"/>
              <a:t>Put the entire material in container and heat it for few minutes to make it sticky.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of </a:t>
            </a:r>
            <a:r>
              <a:rPr lang="en-US" i="1" dirty="0" smtClean="0"/>
              <a:t>Qalm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Gum Arabic</a:t>
            </a:r>
          </a:p>
          <a:p>
            <a:r>
              <a:rPr lang="en-US" dirty="0" smtClean="0"/>
              <a:t>Squirrel hair</a:t>
            </a:r>
          </a:p>
          <a:p>
            <a:r>
              <a:rPr lang="en-US" dirty="0" smtClean="0"/>
              <a:t>Pigeon’s Feather</a:t>
            </a:r>
          </a:p>
          <a:p>
            <a:r>
              <a:rPr lang="en-US" dirty="0" smtClean="0"/>
              <a:t>Glass</a:t>
            </a:r>
          </a:p>
          <a:p>
            <a:r>
              <a:rPr lang="en-US" dirty="0" smtClean="0"/>
              <a:t>Thread</a:t>
            </a:r>
          </a:p>
          <a:p>
            <a:r>
              <a:rPr lang="en-US" dirty="0" smtClean="0"/>
              <a:t>Needle</a:t>
            </a:r>
          </a:p>
          <a:p>
            <a:r>
              <a:rPr lang="en-US" dirty="0" smtClean="0"/>
              <a:t>Bamboo stick/ BBQ stick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of </a:t>
            </a:r>
            <a:r>
              <a:rPr lang="en-US" smtClean="0"/>
              <a:t>making Qalm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Small bunch of Squirrel hair</a:t>
            </a:r>
          </a:p>
          <a:p>
            <a:r>
              <a:rPr lang="en-US" dirty="0" smtClean="0"/>
              <a:t>Fine and Prepare the stick of Pigeon’s feather with needle to use as a holder</a:t>
            </a:r>
          </a:p>
          <a:p>
            <a:r>
              <a:rPr lang="en-US" dirty="0" smtClean="0"/>
              <a:t>Fix the tied bunch of Squirrel hair with the help of gum Arabic in that holder.</a:t>
            </a:r>
          </a:p>
          <a:p>
            <a:r>
              <a:rPr lang="en-US" dirty="0" smtClean="0"/>
              <a:t>Join/insert that prepared holder with bamboo stick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9545</TotalTime>
  <Words>820</Words>
  <Application>Microsoft Office PowerPoint</Application>
  <PresentationFormat>On-screen Show (4:3)</PresentationFormat>
  <Paragraphs>144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Miniature Painting</vt:lpstr>
      <vt:lpstr>What is Miniature Painting?</vt:lpstr>
      <vt:lpstr>Material</vt:lpstr>
      <vt:lpstr>Material for Wasli</vt:lpstr>
      <vt:lpstr>Method of Wasli Making</vt:lpstr>
      <vt:lpstr>Material for Layee</vt:lpstr>
      <vt:lpstr>Layee Preparation</vt:lpstr>
      <vt:lpstr>Material of Qalm</vt:lpstr>
      <vt:lpstr>Method of making Qalm</vt:lpstr>
      <vt:lpstr>Forms of Miniature</vt:lpstr>
      <vt:lpstr>1. Sayyah Qalam (Monochrome) Miniature</vt:lpstr>
      <vt:lpstr> 2. Neem Rang ( with less colors) Miniature </vt:lpstr>
      <vt:lpstr>3. Gudh Rang (Colorful) Miniature</vt:lpstr>
      <vt:lpstr>Technique</vt:lpstr>
      <vt:lpstr> </vt:lpstr>
      <vt:lpstr>Characteristics</vt:lpstr>
      <vt:lpstr>Two view perspective (illustrative)</vt:lpstr>
      <vt:lpstr>Bright Colors</vt:lpstr>
      <vt:lpstr>Two View Perspective</vt:lpstr>
      <vt:lpstr>PowerPoint Presentation</vt:lpstr>
      <vt:lpstr>Arabesque Designs Illumination</vt:lpstr>
      <vt:lpstr>Decorative borders (Hashiyah) </vt:lpstr>
      <vt:lpstr>Subject Matter</vt:lpstr>
      <vt:lpstr>Court Scene in Persian &amp; Mughal Miniatures</vt:lpstr>
      <vt:lpstr>Portraiture: Side view and bodies in semi front </vt:lpstr>
      <vt:lpstr>Flora &amp; fauna of Mughal Miniatures with Border design</vt:lpstr>
      <vt:lpstr>PowerPoint Presentation</vt:lpstr>
      <vt:lpstr>Calligraphy</vt:lpstr>
      <vt:lpstr>Hammam </vt:lpstr>
      <vt:lpstr>War Scene</vt:lpstr>
      <vt:lpstr>War Scene</vt:lpstr>
      <vt:lpstr>War scene in Persian Miniatures</vt:lpstr>
      <vt:lpstr> History by Reign and Regions </vt:lpstr>
      <vt:lpstr> </vt:lpstr>
      <vt:lpstr>PowerPoint Presentation</vt:lpstr>
      <vt:lpstr>Contemporary Minaiture By Kasur Iqbal</vt:lpstr>
      <vt:lpstr>By Kasur Iqbal</vt:lpstr>
      <vt:lpstr>Siyah Qalam by Kasur Iqbal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Miniature Painting</dc:title>
  <dc:creator>DELL</dc:creator>
  <cp:lastModifiedBy>ProBook 450 G2</cp:lastModifiedBy>
  <cp:revision>498</cp:revision>
  <dcterms:created xsi:type="dcterms:W3CDTF">2012-11-25T17:08:34Z</dcterms:created>
  <dcterms:modified xsi:type="dcterms:W3CDTF">2019-11-28T13:44:46Z</dcterms:modified>
</cp:coreProperties>
</file>